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326"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28996590-FD7E-4130-947A-1A4F246918B5}" type="datetimeFigureOut">
              <a:rPr lang="es-CO" smtClean="0"/>
              <a:t>06/12/2013</a:t>
            </a:fld>
            <a:endParaRPr lang="es-CO"/>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CO"/>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692CBF48-797F-44DB-A308-79F8E85E5962}" type="slidenum">
              <a:rPr lang="es-CO" smtClean="0"/>
              <a:t>‹Nº›</a:t>
            </a:fld>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8996590-FD7E-4130-947A-1A4F246918B5}" type="datetimeFigureOut">
              <a:rPr lang="es-CO" smtClean="0"/>
              <a:t>06/12/2013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692CBF48-797F-44DB-A308-79F8E85E5962}"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8996590-FD7E-4130-947A-1A4F246918B5}" type="datetimeFigureOut">
              <a:rPr lang="es-CO" smtClean="0"/>
              <a:t>06/12/2013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692CBF48-797F-44DB-A308-79F8E85E5962}"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28996590-FD7E-4130-947A-1A4F246918B5}" type="datetimeFigureOut">
              <a:rPr lang="es-CO" smtClean="0"/>
              <a:t>06/12/2013</a:t>
            </a:fld>
            <a:endParaRPr lang="es-CO"/>
          </a:p>
        </p:txBody>
      </p:sp>
      <p:sp>
        <p:nvSpPr>
          <p:cNvPr id="9" name="8 Marcador de número de diapositiva"/>
          <p:cNvSpPr>
            <a:spLocks noGrp="1"/>
          </p:cNvSpPr>
          <p:nvPr>
            <p:ph type="sldNum" sz="quarter" idx="15"/>
          </p:nvPr>
        </p:nvSpPr>
        <p:spPr/>
        <p:txBody>
          <a:bodyPr rtlCol="0"/>
          <a:lstStyle/>
          <a:p>
            <a:fld id="{692CBF48-797F-44DB-A308-79F8E85E5962}" type="slidenum">
              <a:rPr lang="es-CO" smtClean="0"/>
              <a:t>‹Nº›</a:t>
            </a:fld>
            <a:endParaRPr lang="es-CO"/>
          </a:p>
        </p:txBody>
      </p:sp>
      <p:sp>
        <p:nvSpPr>
          <p:cNvPr id="10" name="9 Marcador de pie de página"/>
          <p:cNvSpPr>
            <a:spLocks noGrp="1"/>
          </p:cNvSpPr>
          <p:nvPr>
            <p:ph type="ftr" sz="quarter" idx="16"/>
          </p:nvPr>
        </p:nvSpPr>
        <p:spPr/>
        <p:txBody>
          <a:bodyPr rtlCol="0"/>
          <a:lstStyle/>
          <a:p>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28996590-FD7E-4130-947A-1A4F246918B5}" type="datetimeFigureOut">
              <a:rPr lang="es-CO" smtClean="0"/>
              <a:t>06/12/2013</a:t>
            </a:fld>
            <a:endParaRPr lang="es-CO"/>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CO"/>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692CBF48-797F-44DB-A308-79F8E85E5962}" type="slidenum">
              <a:rPr lang="es-CO" smtClean="0"/>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28996590-FD7E-4130-947A-1A4F246918B5}" type="datetimeFigureOut">
              <a:rPr lang="es-CO" smtClean="0"/>
              <a:t>06/12/2013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692CBF48-797F-44DB-A308-79F8E85E5962}" type="slidenum">
              <a:rPr lang="es-CO" smtClean="0"/>
              <a:t>‹Nº›</a:t>
            </a:fld>
            <a:endParaRPr lang="es-CO"/>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28996590-FD7E-4130-947A-1A4F246918B5}" type="datetimeFigureOut">
              <a:rPr lang="es-CO" smtClean="0"/>
              <a:t>06/12/2013</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692CBF48-797F-44DB-A308-79F8E85E5962}" type="slidenum">
              <a:rPr lang="es-CO" smtClean="0"/>
              <a:t>‹Nº›</a:t>
            </a:fld>
            <a:endParaRPr lang="es-CO"/>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28996590-FD7E-4130-947A-1A4F246918B5}" type="datetimeFigureOut">
              <a:rPr lang="es-CO" smtClean="0"/>
              <a:t>06/12/2013</a:t>
            </a:fld>
            <a:endParaRPr lang="es-CO"/>
          </a:p>
        </p:txBody>
      </p:sp>
      <p:sp>
        <p:nvSpPr>
          <p:cNvPr id="7" name="6 Marcador de número de diapositiva"/>
          <p:cNvSpPr>
            <a:spLocks noGrp="1"/>
          </p:cNvSpPr>
          <p:nvPr>
            <p:ph type="sldNum" sz="quarter" idx="11"/>
          </p:nvPr>
        </p:nvSpPr>
        <p:spPr/>
        <p:txBody>
          <a:bodyPr rtlCol="0"/>
          <a:lstStyle/>
          <a:p>
            <a:fld id="{692CBF48-797F-44DB-A308-79F8E85E5962}" type="slidenum">
              <a:rPr lang="es-CO" smtClean="0"/>
              <a:t>‹Nº›</a:t>
            </a:fld>
            <a:endParaRPr lang="es-CO"/>
          </a:p>
        </p:txBody>
      </p:sp>
      <p:sp>
        <p:nvSpPr>
          <p:cNvPr id="8" name="7 Marcador de pie de página"/>
          <p:cNvSpPr>
            <a:spLocks noGrp="1"/>
          </p:cNvSpPr>
          <p:nvPr>
            <p:ph type="ftr" sz="quarter" idx="12"/>
          </p:nvPr>
        </p:nvSpPr>
        <p:spPr/>
        <p:txBody>
          <a:bodyPr rtlCol="0"/>
          <a:lstStyle/>
          <a:p>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8996590-FD7E-4130-947A-1A4F246918B5}" type="datetimeFigureOut">
              <a:rPr lang="es-CO" smtClean="0"/>
              <a:t>06/12/2013</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692CBF48-797F-44DB-A308-79F8E85E5962}"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28996590-FD7E-4130-947A-1A4F246918B5}" type="datetimeFigureOut">
              <a:rPr lang="es-CO" smtClean="0"/>
              <a:t>06/12/2013</a:t>
            </a:fld>
            <a:endParaRPr lang="es-CO"/>
          </a:p>
        </p:txBody>
      </p:sp>
      <p:sp>
        <p:nvSpPr>
          <p:cNvPr id="22" name="21 Marcador de número de diapositiva"/>
          <p:cNvSpPr>
            <a:spLocks noGrp="1"/>
          </p:cNvSpPr>
          <p:nvPr>
            <p:ph type="sldNum" sz="quarter" idx="15"/>
          </p:nvPr>
        </p:nvSpPr>
        <p:spPr/>
        <p:txBody>
          <a:bodyPr rtlCol="0"/>
          <a:lstStyle/>
          <a:p>
            <a:fld id="{692CBF48-797F-44DB-A308-79F8E85E5962}" type="slidenum">
              <a:rPr lang="es-CO" smtClean="0"/>
              <a:t>‹Nº›</a:t>
            </a:fld>
            <a:endParaRPr lang="es-CO"/>
          </a:p>
        </p:txBody>
      </p:sp>
      <p:sp>
        <p:nvSpPr>
          <p:cNvPr id="23" name="22 Marcador de pie de página"/>
          <p:cNvSpPr>
            <a:spLocks noGrp="1"/>
          </p:cNvSpPr>
          <p:nvPr>
            <p:ph type="ftr" sz="quarter" idx="16"/>
          </p:nvPr>
        </p:nvSpPr>
        <p:spPr/>
        <p:txBody>
          <a:bodyPr rtlCol="0"/>
          <a:lstStyle/>
          <a:p>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28996590-FD7E-4130-947A-1A4F246918B5}" type="datetimeFigureOut">
              <a:rPr lang="es-CO" smtClean="0"/>
              <a:t>06/12/2013</a:t>
            </a:fld>
            <a:endParaRPr lang="es-CO"/>
          </a:p>
        </p:txBody>
      </p:sp>
      <p:sp>
        <p:nvSpPr>
          <p:cNvPr id="18" name="17 Marcador de número de diapositiva"/>
          <p:cNvSpPr>
            <a:spLocks noGrp="1"/>
          </p:cNvSpPr>
          <p:nvPr>
            <p:ph type="sldNum" sz="quarter" idx="11"/>
          </p:nvPr>
        </p:nvSpPr>
        <p:spPr/>
        <p:txBody>
          <a:bodyPr rtlCol="0"/>
          <a:lstStyle/>
          <a:p>
            <a:fld id="{692CBF48-797F-44DB-A308-79F8E85E5962}" type="slidenum">
              <a:rPr lang="es-CO" smtClean="0"/>
              <a:t>‹Nº›</a:t>
            </a:fld>
            <a:endParaRPr lang="es-CO"/>
          </a:p>
        </p:txBody>
      </p:sp>
      <p:sp>
        <p:nvSpPr>
          <p:cNvPr id="21" name="20 Marcador de pie de página"/>
          <p:cNvSpPr>
            <a:spLocks noGrp="1"/>
          </p:cNvSpPr>
          <p:nvPr>
            <p:ph type="ftr" sz="quarter" idx="12"/>
          </p:nvPr>
        </p:nvSpPr>
        <p:spPr/>
        <p:txBody>
          <a:bodyPr rtlCol="0"/>
          <a:lstStyle/>
          <a:p>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8996590-FD7E-4130-947A-1A4F246918B5}" type="datetimeFigureOut">
              <a:rPr lang="es-CO" smtClean="0"/>
              <a:t>06/12/2013</a:t>
            </a:fld>
            <a:endParaRPr lang="es-CO"/>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CO"/>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92CBF48-797F-44DB-A308-79F8E85E5962}" type="slidenum">
              <a:rPr lang="es-CO" smtClean="0"/>
              <a:t>‹Nº›</a:t>
            </a:fld>
            <a:endParaRPr lang="es-CO"/>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BASES PARA COMPRENDER</a:t>
            </a:r>
            <a:endParaRPr lang="es-CO" dirty="0"/>
          </a:p>
        </p:txBody>
      </p:sp>
      <p:sp>
        <p:nvSpPr>
          <p:cNvPr id="3" name="2 Subtítulo"/>
          <p:cNvSpPr>
            <a:spLocks noGrp="1"/>
          </p:cNvSpPr>
          <p:nvPr>
            <p:ph type="body" idx="1"/>
          </p:nvPr>
        </p:nvSpPr>
        <p:spPr/>
        <p:txBody>
          <a:bodyPr/>
          <a:lstStyle/>
          <a:p>
            <a:r>
              <a:rPr lang="es-CO" dirty="0" smtClean="0"/>
              <a:t>EL BULLYING</a:t>
            </a:r>
            <a:endParaRPr lang="es-CO" dirty="0"/>
          </a:p>
        </p:txBody>
      </p:sp>
    </p:spTree>
    <p:extLst>
      <p:ext uri="{BB962C8B-B14F-4D97-AF65-F5344CB8AC3E}">
        <p14:creationId xmlns:p14="http://schemas.microsoft.com/office/powerpoint/2010/main" val="32362526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764704"/>
            <a:ext cx="8229600" cy="5361459"/>
          </a:xfrm>
        </p:spPr>
        <p:txBody>
          <a:bodyPr>
            <a:normAutofit/>
          </a:bodyPr>
          <a:lstStyle/>
          <a:p>
            <a:r>
              <a:rPr lang="es-CO" u="sng" dirty="0" smtClean="0"/>
              <a:t>Acoso indirecto:</a:t>
            </a:r>
          </a:p>
          <a:p>
            <a:pPr marL="0" indent="0" algn="just">
              <a:buNone/>
            </a:pPr>
            <a:r>
              <a:rPr lang="es-CO" dirty="0"/>
              <a:t>S</a:t>
            </a:r>
            <a:r>
              <a:rPr lang="es-CO" dirty="0" smtClean="0"/>
              <a:t>e caracteriza por el empleo de la marginación o exclusión de la víctima, a quien no se le permite participar en las actividades de sus pares y también mediante la difusión de rumores tendenciosos para perjudicar su imagen social; además este tipo de acoso tiene por objetivo desvalorizar a las personas por sus rasgos étnicos, discapacidad o condición socioeconómica. Esta modalidad la emplean, sobre todo, los adolescentes, siendo las redes sociales el escenario cada vez más dominante de esta modalidad de acoso.</a:t>
            </a:r>
            <a:endParaRPr lang="es-CO" dirty="0"/>
          </a:p>
        </p:txBody>
      </p:sp>
    </p:spTree>
    <p:extLst>
      <p:ext uri="{BB962C8B-B14F-4D97-AF65-F5344CB8AC3E}">
        <p14:creationId xmlns:p14="http://schemas.microsoft.com/office/powerpoint/2010/main" val="26939086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CO" dirty="0" smtClean="0"/>
              <a:t>¿Cuándo se convierte el acoso en Bullying? </a:t>
            </a:r>
            <a:endParaRPr lang="es-CO" dirty="0"/>
          </a:p>
        </p:txBody>
      </p:sp>
      <p:sp>
        <p:nvSpPr>
          <p:cNvPr id="3" name="2 Marcador de contenido"/>
          <p:cNvSpPr>
            <a:spLocks noGrp="1"/>
          </p:cNvSpPr>
          <p:nvPr>
            <p:ph sz="quarter" idx="1"/>
          </p:nvPr>
        </p:nvSpPr>
        <p:spPr/>
        <p:txBody>
          <a:bodyPr>
            <a:normAutofit lnSpcReduction="10000"/>
          </a:bodyPr>
          <a:lstStyle/>
          <a:p>
            <a:pPr marL="0" indent="0" algn="just">
              <a:buNone/>
            </a:pPr>
            <a:r>
              <a:rPr lang="es-CO" dirty="0"/>
              <a:t>1. Una relación que se basa en el acoso en forma aislada y efímera, o de repente casual y no consciente, no debería ser denominada bullying, porque allí están ausentes dos condiciones características del bullying: </a:t>
            </a:r>
            <a:r>
              <a:rPr lang="es-CO" i="1" dirty="0"/>
              <a:t>la reiteración del acoso en el tiempo y la intencionalidad.</a:t>
            </a:r>
          </a:p>
          <a:p>
            <a:pPr marL="0" indent="0" algn="just">
              <a:buNone/>
            </a:pPr>
            <a:r>
              <a:rPr lang="es-CO" dirty="0"/>
              <a:t>2. No debemos olvidar que la experiencia vivida por la víctima es desagradable, pese a que no configure bullying, nos ofrece elementos para valorar aún más la importancia de la erradicación de los malos tratos en la escuela. </a:t>
            </a:r>
          </a:p>
          <a:p>
            <a:pPr marL="0" indent="0" algn="just">
              <a:buNone/>
            </a:pPr>
            <a:r>
              <a:rPr lang="es-CO" dirty="0"/>
              <a:t>3. Si el ejercicio del acoso se realiza repetidamente en el tiempo, </a:t>
            </a:r>
            <a:r>
              <a:rPr lang="es-CO" b="1" dirty="0"/>
              <a:t>sí se considera un caso de bullying. </a:t>
            </a:r>
          </a:p>
          <a:p>
            <a:pPr marL="0" indent="0">
              <a:buNone/>
            </a:pPr>
            <a:endParaRPr lang="es-CO" dirty="0"/>
          </a:p>
        </p:txBody>
      </p:sp>
    </p:spTree>
    <p:extLst>
      <p:ext uri="{BB962C8B-B14F-4D97-AF65-F5344CB8AC3E}">
        <p14:creationId xmlns:p14="http://schemas.microsoft.com/office/powerpoint/2010/main" val="21969562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620688"/>
            <a:ext cx="8229600" cy="5505475"/>
          </a:xfrm>
        </p:spPr>
        <p:txBody>
          <a:bodyPr>
            <a:normAutofit fontScale="92500" lnSpcReduction="10000"/>
          </a:bodyPr>
          <a:lstStyle/>
          <a:p>
            <a:pPr marL="0" indent="0" algn="just">
              <a:buNone/>
            </a:pPr>
            <a:r>
              <a:rPr lang="es-CO" dirty="0"/>
              <a:t>4. La reiteración del acoso en el tiempo no significa que para calificarlo de bullying debe darse necesariamente todo el año y en todos los años. Es suficiente que se haya producido repetidamente.</a:t>
            </a:r>
          </a:p>
          <a:p>
            <a:pPr marL="0" indent="0" algn="just">
              <a:buNone/>
            </a:pPr>
            <a:r>
              <a:rPr lang="es-CO" dirty="0"/>
              <a:t>5. Las acciones de acoso pueden tener una duración corta (algunas semanas) y luego interrumpirse y siempre deben ser consideradas como bullying.</a:t>
            </a:r>
          </a:p>
          <a:p>
            <a:pPr marL="0" indent="0" algn="just">
              <a:buNone/>
            </a:pPr>
            <a:r>
              <a:rPr lang="es-CO" dirty="0"/>
              <a:t>6. Se puede inferir que cuanto mayor es el tiempo en que un estudiante es acosado, mayores son las condiciones de riesgo para que se deteriore la salud psicológica de la víctima.</a:t>
            </a:r>
          </a:p>
          <a:p>
            <a:pPr marL="0" indent="0" algn="just">
              <a:buNone/>
            </a:pPr>
            <a:r>
              <a:rPr lang="es-CO" dirty="0"/>
              <a:t>7. Es necesario que todos reconozcan que cada estudiante posee umbrales de sensibilidad y tolerancia diferente, por lo que un acoso escolar relativamente breve puede llegar a ser suficientemente letal para algún estudiante, máxime si se le asocian otras condiciones </a:t>
            </a:r>
            <a:r>
              <a:rPr lang="es-CO" dirty="0" smtClean="0"/>
              <a:t>de riesgo </a:t>
            </a:r>
            <a:r>
              <a:rPr lang="es-CO" dirty="0"/>
              <a:t>que muchas veces son desconocidas.</a:t>
            </a:r>
          </a:p>
          <a:p>
            <a:pPr marL="0" indent="0">
              <a:buNone/>
            </a:pPr>
            <a:endParaRPr lang="es-CO" dirty="0"/>
          </a:p>
        </p:txBody>
      </p:sp>
    </p:spTree>
    <p:extLst>
      <p:ext uri="{BB962C8B-B14F-4D97-AF65-F5344CB8AC3E}">
        <p14:creationId xmlns:p14="http://schemas.microsoft.com/office/powerpoint/2010/main" val="26314662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pic>
        <p:nvPicPr>
          <p:cNvPr id="4" name="3 Marcador de contenido"/>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1187624" y="980728"/>
            <a:ext cx="6498166" cy="4873625"/>
          </a:xfrm>
        </p:spPr>
      </p:pic>
    </p:spTree>
    <p:extLst>
      <p:ext uri="{BB962C8B-B14F-4D97-AF65-F5344CB8AC3E}">
        <p14:creationId xmlns:p14="http://schemas.microsoft.com/office/powerpoint/2010/main" val="23457447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850106"/>
          </a:xfrm>
        </p:spPr>
        <p:txBody>
          <a:bodyPr>
            <a:normAutofit/>
          </a:bodyPr>
          <a:lstStyle/>
          <a:p>
            <a:r>
              <a:rPr lang="es-CO" dirty="0" smtClean="0"/>
              <a:t>¿Cómo aproximarnos?</a:t>
            </a:r>
            <a:endParaRPr lang="es-CO" dirty="0"/>
          </a:p>
        </p:txBody>
      </p:sp>
      <p:sp>
        <p:nvSpPr>
          <p:cNvPr id="3" name="2 Marcador de contenido"/>
          <p:cNvSpPr>
            <a:spLocks noGrp="1"/>
          </p:cNvSpPr>
          <p:nvPr>
            <p:ph sz="quarter" idx="1"/>
          </p:nvPr>
        </p:nvSpPr>
        <p:spPr>
          <a:xfrm>
            <a:off x="457200" y="1196752"/>
            <a:ext cx="8229600" cy="5184576"/>
          </a:xfrm>
        </p:spPr>
        <p:txBody>
          <a:bodyPr>
            <a:noAutofit/>
          </a:bodyPr>
          <a:lstStyle/>
          <a:p>
            <a:pPr algn="ctr"/>
            <a:r>
              <a:rPr lang="es-CO" sz="2500" dirty="0" smtClean="0"/>
              <a:t>Rosario Ortega (2005), afirma que los niños, desde muy pequeños, aprenden mediante experiencias lúdicas y otras actividades conjuntas, a saber hasta donde se puede llegar en el esquema dominio-sumisión, lo que les permite ir aprendiendo a controlar su propia agresividad y poner límites a los impulsos rudos o violentos de los demás. Pero a veces, el sistema de relaciones de los iguales se configura bajo un esquema de dominio-sumisión que incluye convenciones injustas, en las que el poder de unos y la obligación de obedecer a otros se constituyen como esquemas rígidos de pautas a seguir</a:t>
            </a:r>
            <a:r>
              <a:rPr lang="es-CO" sz="2700" dirty="0" smtClean="0"/>
              <a:t>.</a:t>
            </a:r>
            <a:endParaRPr lang="es-CO" sz="2700" dirty="0"/>
          </a:p>
        </p:txBody>
      </p:sp>
    </p:spTree>
    <p:extLst>
      <p:ext uri="{BB962C8B-B14F-4D97-AF65-F5344CB8AC3E}">
        <p14:creationId xmlns:p14="http://schemas.microsoft.com/office/powerpoint/2010/main" val="21749409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CO" dirty="0" smtClean="0"/>
              <a:t>¿Qué encontramos en nuestros contextos?</a:t>
            </a:r>
            <a:endParaRPr lang="es-CO" dirty="0"/>
          </a:p>
        </p:txBody>
      </p:sp>
      <p:sp>
        <p:nvSpPr>
          <p:cNvPr id="3" name="2 Marcador de contenido"/>
          <p:cNvSpPr>
            <a:spLocks noGrp="1"/>
          </p:cNvSpPr>
          <p:nvPr>
            <p:ph sz="quarter" idx="1"/>
          </p:nvPr>
        </p:nvSpPr>
        <p:spPr/>
        <p:txBody>
          <a:bodyPr>
            <a:normAutofit/>
          </a:bodyPr>
          <a:lstStyle/>
          <a:p>
            <a:pPr marL="0" indent="0" algn="just">
              <a:buNone/>
            </a:pPr>
            <a:r>
              <a:rPr lang="es-CO" dirty="0" smtClean="0"/>
              <a:t>1- En la cultura dominante de nuestra sociedad están presentes los modelos de inequidad relacional y de agresión como vehículos efectivos de solución de conflictos</a:t>
            </a:r>
          </a:p>
          <a:p>
            <a:pPr marL="0" indent="0" algn="just">
              <a:buNone/>
            </a:pPr>
            <a:r>
              <a:rPr lang="es-CO" dirty="0" smtClean="0"/>
              <a:t>2- Las relaciones de avasallamiento a los derechos del otro lucen dominantes y, además, exitosos para el agresor, lo que lo anima a perseverar en esos estilos.</a:t>
            </a:r>
          </a:p>
          <a:p>
            <a:pPr marL="0" indent="0" algn="just">
              <a:buNone/>
            </a:pPr>
            <a:r>
              <a:rPr lang="es-CO" dirty="0" smtClean="0"/>
              <a:t>3- Las personas dominantes, que equivalen a personas exitosas, son ponderadas por la cultura de la violencia.</a:t>
            </a:r>
          </a:p>
        </p:txBody>
      </p:sp>
    </p:spTree>
    <p:extLst>
      <p:ext uri="{BB962C8B-B14F-4D97-AF65-F5344CB8AC3E}">
        <p14:creationId xmlns:p14="http://schemas.microsoft.com/office/powerpoint/2010/main" val="30820212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836712"/>
            <a:ext cx="3754760" cy="5335488"/>
          </a:xfrm>
        </p:spPr>
        <p:txBody>
          <a:bodyPr>
            <a:normAutofit fontScale="70000" lnSpcReduction="20000"/>
          </a:bodyPr>
          <a:lstStyle/>
          <a:p>
            <a:pPr marL="0" indent="0" algn="just">
              <a:buNone/>
            </a:pPr>
            <a:r>
              <a:rPr lang="es-CO" sz="2700" dirty="0" smtClean="0"/>
              <a:t>4- La familia es el primer espacio social en donde se reproducen los modelos de inequidad relacional que promueve la cultura dominante.</a:t>
            </a:r>
          </a:p>
          <a:p>
            <a:pPr marL="0" indent="0" algn="just">
              <a:buNone/>
            </a:pPr>
            <a:r>
              <a:rPr lang="es-CO" sz="2700" dirty="0" smtClean="0"/>
              <a:t>5- Los niños(as) llegan a la escuela con estas pautas interiorizadas y como han sido recreadas de forma repetitiva en su conducta social, lo aceptan en su entorno.</a:t>
            </a:r>
          </a:p>
          <a:p>
            <a:pPr marL="0" indent="0" algn="just">
              <a:buNone/>
            </a:pPr>
            <a:r>
              <a:rPr lang="es-CO" sz="2700" dirty="0" smtClean="0"/>
              <a:t>6- Los docentes y autoridades harán uso de sus modelos de solución de conflictos y encausamiento de la conducta, basados en la verticalidad y el autoritarismo, lo que acarrea consecuencias en los estudiantes. </a:t>
            </a:r>
          </a:p>
          <a:p>
            <a:endParaRPr lang="es-CO" dirty="0"/>
          </a:p>
        </p:txBody>
      </p:sp>
      <p:pic>
        <p:nvPicPr>
          <p:cNvPr id="5" name="4 Marcador de contenido"/>
          <p:cNvPicPr>
            <a:picLocks noGrp="1" noChangeAspect="1"/>
          </p:cNvPicPr>
          <p:nvPr>
            <p:ph sz="quarter" idx="2"/>
          </p:nvPr>
        </p:nvPicPr>
        <p:blipFill>
          <a:blip r:embed="rId2">
            <a:extLst>
              <a:ext uri="{28A0092B-C50C-407E-A947-70E740481C1C}">
                <a14:useLocalDpi xmlns:a14="http://schemas.microsoft.com/office/drawing/2010/main" val="0"/>
              </a:ext>
            </a:extLst>
          </a:blip>
          <a:stretch>
            <a:fillRect/>
          </a:stretch>
        </p:blipFill>
        <p:spPr>
          <a:xfrm>
            <a:off x="4427984" y="2060848"/>
            <a:ext cx="3888432" cy="2346098"/>
          </a:xfrm>
        </p:spPr>
      </p:pic>
    </p:spTree>
    <p:extLst>
      <p:ext uri="{BB962C8B-B14F-4D97-AF65-F5344CB8AC3E}">
        <p14:creationId xmlns:p14="http://schemas.microsoft.com/office/powerpoint/2010/main" val="18368877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t>¿Qué es el Bullying? </a:t>
            </a:r>
            <a:endParaRPr lang="es-CO" dirty="0"/>
          </a:p>
        </p:txBody>
      </p:sp>
      <p:sp>
        <p:nvSpPr>
          <p:cNvPr id="3" name="2 Marcador de contenido"/>
          <p:cNvSpPr>
            <a:spLocks noGrp="1"/>
          </p:cNvSpPr>
          <p:nvPr>
            <p:ph sz="quarter" idx="1"/>
          </p:nvPr>
        </p:nvSpPr>
        <p:spPr/>
        <p:txBody>
          <a:bodyPr>
            <a:normAutofit lnSpcReduction="10000"/>
          </a:bodyPr>
          <a:lstStyle/>
          <a:p>
            <a:pPr algn="just"/>
            <a:r>
              <a:rPr lang="es-CO" sz="3400" dirty="0" smtClean="0"/>
              <a:t>Es una forma de violencia escolar que ocurre esencialmente en los centros educativos, en sus alrededores, en el transporte escolar, así como en aquellos espacios externos del centro educativo en donde se realizan actividades recreativas, culturales y deportivas propiciadas por la escuela.</a:t>
            </a:r>
            <a:endParaRPr lang="es-CO" sz="3400" dirty="0"/>
          </a:p>
        </p:txBody>
      </p:sp>
    </p:spTree>
    <p:extLst>
      <p:ext uri="{BB962C8B-B14F-4D97-AF65-F5344CB8AC3E}">
        <p14:creationId xmlns:p14="http://schemas.microsoft.com/office/powerpoint/2010/main" val="36488977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t>CARACTERÍSTICAS</a:t>
            </a:r>
            <a:endParaRPr lang="es-CO" dirty="0"/>
          </a:p>
        </p:txBody>
      </p:sp>
      <p:sp>
        <p:nvSpPr>
          <p:cNvPr id="3" name="2 Marcador de contenido"/>
          <p:cNvSpPr>
            <a:spLocks noGrp="1"/>
          </p:cNvSpPr>
          <p:nvPr>
            <p:ph sz="quarter" idx="1"/>
          </p:nvPr>
        </p:nvSpPr>
        <p:spPr/>
        <p:txBody>
          <a:bodyPr>
            <a:normAutofit/>
          </a:bodyPr>
          <a:lstStyle/>
          <a:p>
            <a:pPr marL="0" indent="0" algn="just">
              <a:buNone/>
            </a:pPr>
            <a:r>
              <a:rPr lang="es-CO" dirty="0" smtClean="0"/>
              <a:t>a- Es una violencia entre iguales, porque ocurre entre compañeros del mismo salón de clases. Ocasionalmente el agresor o la víctima puede estar en otra aula y otro grado. </a:t>
            </a:r>
          </a:p>
          <a:p>
            <a:pPr marL="0" indent="0" algn="just">
              <a:buNone/>
            </a:pPr>
            <a:r>
              <a:rPr lang="es-CO" dirty="0" smtClean="0"/>
              <a:t>b- Es intencional, porque el agresor actúa con el claro propósito de ocasionar dolor y sufrimiento a la víctima. </a:t>
            </a:r>
          </a:p>
          <a:p>
            <a:pPr marL="0" indent="0" algn="just">
              <a:buNone/>
            </a:pPr>
            <a:r>
              <a:rPr lang="es-CO" dirty="0" smtClean="0"/>
              <a:t>c- Es reiterativo en el tiempo, porque el agresor intimida y maltrata a la víctima en forma sistemática y sostenida durante un periodo de tiempo.</a:t>
            </a:r>
            <a:endParaRPr lang="es-CO" dirty="0"/>
          </a:p>
        </p:txBody>
      </p:sp>
    </p:spTree>
    <p:extLst>
      <p:ext uri="{BB962C8B-B14F-4D97-AF65-F5344CB8AC3E}">
        <p14:creationId xmlns:p14="http://schemas.microsoft.com/office/powerpoint/2010/main" val="593079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2"/>
          </p:nvPr>
        </p:nvSpPr>
        <p:spPr>
          <a:xfrm>
            <a:off x="457200" y="764704"/>
            <a:ext cx="3657600" cy="5483696"/>
          </a:xfrm>
        </p:spPr>
        <p:txBody>
          <a:bodyPr>
            <a:normAutofit fontScale="85000" lnSpcReduction="20000"/>
          </a:bodyPr>
          <a:lstStyle/>
          <a:p>
            <a:pPr marL="0" indent="0" algn="just">
              <a:buNone/>
            </a:pPr>
            <a:r>
              <a:rPr lang="es-CO" dirty="0" smtClean="0"/>
              <a:t>d- Es silenciosa e invisible, porque los agresores se cuidan de que los profesores y los directivos se percaten de sus actos de matonismo y porque la víctima y los espectadores guardan silencio de las repetidas acciones de violencia que experimentan y perciben. Esto se conoce como código del silencio.</a:t>
            </a:r>
          </a:p>
          <a:p>
            <a:pPr marL="0" indent="0" algn="just">
              <a:buNone/>
            </a:pPr>
            <a:r>
              <a:rPr lang="es-CO" dirty="0" smtClean="0"/>
              <a:t>e- Desigualdad de fuerzas entre el agresor y la víctima, porque el agresor abusa de su mayor poder físico o psicológico para intimidar y maltratar a su víctima, a quien causa variadas formas de daño (físico, psicológico, social).</a:t>
            </a:r>
            <a:endParaRPr lang="es-CO" dirty="0"/>
          </a:p>
        </p:txBody>
      </p:sp>
      <p:pic>
        <p:nvPicPr>
          <p:cNvPr id="7" name="6 Marcador de contenido"/>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4355976" y="2060848"/>
            <a:ext cx="3769706" cy="2121555"/>
          </a:xfrm>
        </p:spPr>
      </p:pic>
    </p:spTree>
    <p:extLst>
      <p:ext uri="{BB962C8B-B14F-4D97-AF65-F5344CB8AC3E}">
        <p14:creationId xmlns:p14="http://schemas.microsoft.com/office/powerpoint/2010/main" val="1430363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t>¡IMPORTANTE!</a:t>
            </a:r>
            <a:endParaRPr lang="es-CO" dirty="0"/>
          </a:p>
        </p:txBody>
      </p:sp>
      <p:sp>
        <p:nvSpPr>
          <p:cNvPr id="3" name="2 Marcador de contenido"/>
          <p:cNvSpPr>
            <a:spLocks noGrp="1"/>
          </p:cNvSpPr>
          <p:nvPr>
            <p:ph sz="quarter" idx="1"/>
          </p:nvPr>
        </p:nvSpPr>
        <p:spPr/>
        <p:txBody>
          <a:bodyPr/>
          <a:lstStyle/>
          <a:p>
            <a:pPr algn="just"/>
            <a:r>
              <a:rPr lang="es-CO" dirty="0"/>
              <a:t>El acoso no es bullying, pero puede convertirse en bullying.</a:t>
            </a:r>
          </a:p>
          <a:p>
            <a:pPr algn="just"/>
            <a:r>
              <a:rPr lang="es-CO" dirty="0" smtClean="0"/>
              <a:t>No </a:t>
            </a:r>
            <a:r>
              <a:rPr lang="es-CO" dirty="0"/>
              <a:t>todo acoso entre estudiantes es bullying, sin embargo el bullying es siempre consecuencia del acoso entre iguales.</a:t>
            </a:r>
          </a:p>
          <a:p>
            <a:pPr algn="just"/>
            <a:r>
              <a:rPr lang="es-CO" dirty="0" smtClean="0"/>
              <a:t>No </a:t>
            </a:r>
            <a:r>
              <a:rPr lang="es-CO" dirty="0"/>
              <a:t>todas las formas de violencia son consideradas bullying.</a:t>
            </a:r>
          </a:p>
          <a:p>
            <a:endParaRPr lang="es-CO" dirty="0"/>
          </a:p>
        </p:txBody>
      </p:sp>
    </p:spTree>
    <p:extLst>
      <p:ext uri="{BB962C8B-B14F-4D97-AF65-F5344CB8AC3E}">
        <p14:creationId xmlns:p14="http://schemas.microsoft.com/office/powerpoint/2010/main" val="22539365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t>TIPOS DE ACOSO</a:t>
            </a:r>
            <a:endParaRPr lang="es-CO" dirty="0"/>
          </a:p>
        </p:txBody>
      </p:sp>
      <p:sp>
        <p:nvSpPr>
          <p:cNvPr id="3" name="2 Marcador de contenido"/>
          <p:cNvSpPr>
            <a:spLocks noGrp="1"/>
          </p:cNvSpPr>
          <p:nvPr>
            <p:ph sz="quarter" idx="1"/>
          </p:nvPr>
        </p:nvSpPr>
        <p:spPr/>
        <p:txBody>
          <a:bodyPr>
            <a:normAutofit/>
          </a:bodyPr>
          <a:lstStyle/>
          <a:p>
            <a:r>
              <a:rPr lang="es-CO" u="sng" dirty="0" smtClean="0"/>
              <a:t>ACOSO DIRECTO:</a:t>
            </a:r>
          </a:p>
          <a:p>
            <a:pPr marL="0" indent="0" algn="just">
              <a:buNone/>
            </a:pPr>
            <a:r>
              <a:rPr lang="es-CO" dirty="0" smtClean="0"/>
              <a:t>Mediante esta modalidad la acción de violencia que realiza el acosador (golpes, puñetes, patadas, empujones, gritos desaforados, insultos, etc.) produce daño directo e inmediato en la víctima. Este tipo de acoso se reporta con mayor frecuencia en los niños que entre los adolescentes.</a:t>
            </a:r>
            <a:endParaRPr lang="es-CO" dirty="0"/>
          </a:p>
        </p:txBody>
      </p:sp>
    </p:spTree>
    <p:extLst>
      <p:ext uri="{BB962C8B-B14F-4D97-AF65-F5344CB8AC3E}">
        <p14:creationId xmlns:p14="http://schemas.microsoft.com/office/powerpoint/2010/main" val="16778247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Esenc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40</TotalTime>
  <Words>988</Words>
  <Application>Microsoft Office PowerPoint</Application>
  <PresentationFormat>Presentación en pantalla (4:3)</PresentationFormat>
  <Paragraphs>36</Paragraphs>
  <Slides>13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13</vt:i4>
      </vt:variant>
    </vt:vector>
  </HeadingPairs>
  <TitlesOfParts>
    <vt:vector size="17" baseType="lpstr">
      <vt:lpstr>Century Schoolbook</vt:lpstr>
      <vt:lpstr>Wingdings</vt:lpstr>
      <vt:lpstr>Wingdings 2</vt:lpstr>
      <vt:lpstr>Mirador</vt:lpstr>
      <vt:lpstr>BASES PARA COMPRENDER</vt:lpstr>
      <vt:lpstr>¿Cómo aproximarnos?</vt:lpstr>
      <vt:lpstr>¿Qué encontramos en nuestros contextos?</vt:lpstr>
      <vt:lpstr>Presentación de PowerPoint</vt:lpstr>
      <vt:lpstr>¿Qué es el Bullying? </vt:lpstr>
      <vt:lpstr>CARACTERÍSTICAS</vt:lpstr>
      <vt:lpstr>Presentación de PowerPoint</vt:lpstr>
      <vt:lpstr>¡IMPORTANTE!</vt:lpstr>
      <vt:lpstr>TIPOS DE ACOSO</vt:lpstr>
      <vt:lpstr>Presentación de PowerPoint</vt:lpstr>
      <vt:lpstr>¿Cuándo se convierte el acoso en Bullying? </vt:lpstr>
      <vt:lpstr>Presentación de PowerPoint</vt:lpstr>
      <vt:lpstr>Presentación de PowerPoint</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BASES PARA COMPRENDER</dc:title>
  <dc:creator>Cabletronik</dc:creator>
  <cp:lastModifiedBy>jose angarita</cp:lastModifiedBy>
  <cp:revision>5</cp:revision>
  <dcterms:created xsi:type="dcterms:W3CDTF">2013-10-06T16:49:37Z</dcterms:created>
  <dcterms:modified xsi:type="dcterms:W3CDTF">2013-12-06T21:52:32Z</dcterms:modified>
</cp:coreProperties>
</file>